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Anybody SemiBold"/>
      <p:regular r:id="rId42"/>
      <p:bold r:id="rId43"/>
      <p:italic r:id="rId44"/>
      <p:boldItalic r:id="rId45"/>
    </p:embeddedFont>
    <p:embeddedFont>
      <p:font typeface="Albert Sans SemiBold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Albert Sans"/>
      <p:regular r:id="rId54"/>
      <p:bold r:id="rId55"/>
      <p:italic r:id="rId56"/>
      <p:boldItalic r:id="rId57"/>
    </p:embeddedFont>
    <p:embeddedFont>
      <p:font typeface="Anybody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AnybodySemiBold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AnybodySemiBold-italic.fntdata"/><Relationship Id="rId43" Type="http://schemas.openxmlformats.org/officeDocument/2006/relationships/font" Target="fonts/AnybodySemiBold-bold.fntdata"/><Relationship Id="rId46" Type="http://schemas.openxmlformats.org/officeDocument/2006/relationships/font" Target="fonts/AlbertSansSemiBold-regular.fntdata"/><Relationship Id="rId45" Type="http://schemas.openxmlformats.org/officeDocument/2006/relationships/font" Target="fonts/Anybody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lbertSansSemiBold-italic.fntdata"/><Relationship Id="rId47" Type="http://schemas.openxmlformats.org/officeDocument/2006/relationships/font" Target="fonts/AlbertSansSemiBold-bold.fntdata"/><Relationship Id="rId49" Type="http://schemas.openxmlformats.org/officeDocument/2006/relationships/font" Target="fonts/AlbertSans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61" Type="http://schemas.openxmlformats.org/officeDocument/2006/relationships/font" Target="fonts/Anybody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Anybody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55" Type="http://schemas.openxmlformats.org/officeDocument/2006/relationships/font" Target="fonts/AlbertSans-bold.fntdata"/><Relationship Id="rId10" Type="http://schemas.openxmlformats.org/officeDocument/2006/relationships/slide" Target="slides/slide6.xml"/><Relationship Id="rId54" Type="http://schemas.openxmlformats.org/officeDocument/2006/relationships/font" Target="fonts/AlbertSans-regular.fntdata"/><Relationship Id="rId13" Type="http://schemas.openxmlformats.org/officeDocument/2006/relationships/slide" Target="slides/slide9.xml"/><Relationship Id="rId57" Type="http://schemas.openxmlformats.org/officeDocument/2006/relationships/font" Target="fonts/AlbertSans-boldItalic.fntdata"/><Relationship Id="rId12" Type="http://schemas.openxmlformats.org/officeDocument/2006/relationships/slide" Target="slides/slide8.xml"/><Relationship Id="rId56" Type="http://schemas.openxmlformats.org/officeDocument/2006/relationships/font" Target="fonts/AlbertSans-italic.fntdata"/><Relationship Id="rId15" Type="http://schemas.openxmlformats.org/officeDocument/2006/relationships/slide" Target="slides/slide11.xml"/><Relationship Id="rId59" Type="http://schemas.openxmlformats.org/officeDocument/2006/relationships/font" Target="fonts/Anybody-bold.fntdata"/><Relationship Id="rId14" Type="http://schemas.openxmlformats.org/officeDocument/2006/relationships/slide" Target="slides/slide10.xml"/><Relationship Id="rId58" Type="http://schemas.openxmlformats.org/officeDocument/2006/relationships/font" Target="fonts/Anybody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3e09404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3e09404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3e09404b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3e09404b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3e09404b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3e09404b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3e09404b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3e09404b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3e09404b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3e09404b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3e09404b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e3e09404b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3e09404b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3e09404b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3e09404b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3e09404b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d0d3bba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dd0d3bba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3e09404b5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e3e09404b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e3e09404b5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e3e09404b5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3e09404b5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3e09404b5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e3e09404b5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e3e09404b5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3e09404b5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3e09404b5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3e09404b5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3e09404b5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3e09404b5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e3e09404b5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3e09404b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3e09404b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3e09404b5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3e09404b5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e3e09404b5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e3e09404b5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ea355f518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ea355f51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e3e09404b5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e3e09404b5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3e09404b5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3e09404b5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e3e09404b5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e3e09404b5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b0f9523d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b0f9523d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e3e09404b5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e3e09404b5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db0f9523d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db0f9523d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b0f9523dd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b0f9523d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3e72b0f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3e72b0f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b0f9523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b0f9523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674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Apesar de ser um sistema operacional seguro, estável, gratuito e com um suporte muito grande a hardware, o Slackware não é comumente utilizado em grandes empresas ou instituições, seu uso se concentra em terminais de usuários e pequenos servidores, principalmente aqueles com máquinas de modelos mais antigos.</a:t>
            </a:r>
            <a:endParaRPr sz="100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Novos OS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d0c7d16c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d0c7d16c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d0c7d16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d0c7d16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3e09404b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e3e09404b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4344900" y="540000"/>
            <a:ext cx="40791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4344900" y="1886675"/>
            <a:ext cx="40791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2" type="title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3" type="title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4" type="subTitle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5" type="title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6" type="title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7" type="subTitle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8" type="subTitle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15" type="title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5"/>
          <p:cNvSpPr txBox="1"/>
          <p:nvPr>
            <p:ph hasCustomPrompt="1" idx="2" type="title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6"/>
          <p:cNvSpPr txBox="1"/>
          <p:nvPr>
            <p:ph hasCustomPrompt="1"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8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hasCustomPrompt="1" type="title"/>
          </p:nvPr>
        </p:nvSpPr>
        <p:spPr>
          <a:xfrm>
            <a:off x="7199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7199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hasCustomPrompt="1" idx="2" type="title"/>
          </p:nvPr>
        </p:nvSpPr>
        <p:spPr>
          <a:xfrm>
            <a:off x="40961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1" name="Google Shape;91;p21"/>
          <p:cNvSpPr txBox="1"/>
          <p:nvPr>
            <p:ph idx="3" type="subTitle"/>
          </p:nvPr>
        </p:nvSpPr>
        <p:spPr>
          <a:xfrm>
            <a:off x="40961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hasCustomPrompt="1" idx="4" type="title"/>
          </p:nvPr>
        </p:nvSpPr>
        <p:spPr>
          <a:xfrm>
            <a:off x="40961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3" name="Google Shape;93;p21"/>
          <p:cNvSpPr txBox="1"/>
          <p:nvPr>
            <p:ph idx="5" type="subTitle"/>
          </p:nvPr>
        </p:nvSpPr>
        <p:spPr>
          <a:xfrm>
            <a:off x="40961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hasCustomPrompt="1" idx="6" type="title"/>
          </p:nvPr>
        </p:nvSpPr>
        <p:spPr>
          <a:xfrm>
            <a:off x="7199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/>
          <p:nvPr>
            <p:ph idx="7" type="subTitle"/>
          </p:nvPr>
        </p:nvSpPr>
        <p:spPr>
          <a:xfrm>
            <a:off x="7199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44490" r="0" t="0"/>
          <a:stretch/>
        </p:blipFill>
        <p:spPr>
          <a:xfrm flipH="1">
            <a:off x="7389250" y="0"/>
            <a:ext cx="111805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/>
          <p:nvPr/>
        </p:nvSpPr>
        <p:spPr>
          <a:xfrm flipH="1">
            <a:off x="7974601" y="-24000"/>
            <a:ext cx="11694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6019500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2" type="title"/>
          </p:nvPr>
        </p:nvSpPr>
        <p:spPr>
          <a:xfrm>
            <a:off x="336974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7200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3" type="subTitle"/>
          </p:nvPr>
        </p:nvSpPr>
        <p:spPr>
          <a:xfrm>
            <a:off x="3369741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4" type="title"/>
          </p:nvPr>
        </p:nvSpPr>
        <p:spPr>
          <a:xfrm>
            <a:off x="72000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5" type="subTitle"/>
          </p:nvPr>
        </p:nvSpPr>
        <p:spPr>
          <a:xfrm>
            <a:off x="60195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hasCustomPrompt="1" idx="7" type="title"/>
          </p:nvPr>
        </p:nvSpPr>
        <p:spPr>
          <a:xfrm>
            <a:off x="7199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/>
          <p:nvPr>
            <p:ph hasCustomPrompt="1" idx="8" type="title"/>
          </p:nvPr>
        </p:nvSpPr>
        <p:spPr>
          <a:xfrm>
            <a:off x="336974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/>
          <p:nvPr>
            <p:ph hasCustomPrompt="1" idx="9" type="title"/>
          </p:nvPr>
        </p:nvSpPr>
        <p:spPr>
          <a:xfrm>
            <a:off x="60194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2" type="title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3" type="title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4" type="subTitle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subTitle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3" type="subTitle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4" type="title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5" type="title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6" type="title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2" type="title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3" type="subTitle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4" type="title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5" type="title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6" type="subTitle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7" type="subTitle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2" type="title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3" type="subTitle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4" type="title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5" type="title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6" type="subTitle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7" type="subTitle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2" type="title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3" type="subTitle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4" type="title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5" type="title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6" type="subTitle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7" type="subTitle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8" type="title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9" type="title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3" type="subTitle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4" type="title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5" type="subTitle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4823700" y="1834850"/>
            <a:ext cx="3600300" cy="18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4823712" y="3677750"/>
            <a:ext cx="36003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8"/>
          <p:cNvSpPr/>
          <p:nvPr>
            <p:ph idx="2" type="pic"/>
          </p:nvPr>
        </p:nvSpPr>
        <p:spPr>
          <a:xfrm>
            <a:off x="1762274" y="838250"/>
            <a:ext cx="2889000" cy="3603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73023" r="0" t="0"/>
          <a:stretch/>
        </p:blipFill>
        <p:spPr>
          <a:xfrm>
            <a:off x="925799" y="0"/>
            <a:ext cx="54337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0" y="-24000"/>
            <a:ext cx="925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720000" y="3687275"/>
            <a:ext cx="31989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720000" y="2317275"/>
            <a:ext cx="31989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9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732775" y="1272225"/>
            <a:ext cx="28401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31"/>
          <p:cNvSpPr txBox="1"/>
          <p:nvPr>
            <p:ph idx="2" type="subTitle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3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186" name="Google Shape;186;p33"/>
            <p:cNvPicPr preferRelativeResize="0"/>
            <p:nvPr/>
          </p:nvPicPr>
          <p:blipFill rotWithShape="1">
            <a:blip r:embed="rId2">
              <a:alphaModFix/>
            </a:blip>
            <a:srcRect b="0" l="73809" r="-2" t="0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 rotWithShape="1">
            <a:blip r:embed="rId2">
              <a:alphaModFix/>
            </a:blip>
            <a:srcRect b="510" l="73809" r="-2" t="-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title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title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body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>
            <p:ph idx="2" type="pic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slackware.com/pt-br:howtos:window_managers:fluxbox" TargetMode="External"/><Relationship Id="rId4" Type="http://schemas.openxmlformats.org/officeDocument/2006/relationships/hyperlink" Target="https://www.windowmaker.org/" TargetMode="External"/><Relationship Id="rId5" Type="http://schemas.openxmlformats.org/officeDocument/2006/relationships/hyperlink" Target="https://www.fvwm.org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noogq9NZtyk" TargetMode="External"/><Relationship Id="rId4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9" Type="http://schemas.openxmlformats.org/officeDocument/2006/relationships/image" Target="../media/image22.jpg"/><Relationship Id="rId5" Type="http://schemas.openxmlformats.org/officeDocument/2006/relationships/image" Target="../media/image32.png"/><Relationship Id="rId6" Type="http://schemas.openxmlformats.org/officeDocument/2006/relationships/image" Target="../media/image16.jpg"/><Relationship Id="rId7" Type="http://schemas.openxmlformats.org/officeDocument/2006/relationships/image" Target="../media/image10.png"/><Relationship Id="rId8" Type="http://schemas.openxmlformats.org/officeDocument/2006/relationships/image" Target="../media/image25.png"/><Relationship Id="rId11" Type="http://schemas.openxmlformats.org/officeDocument/2006/relationships/image" Target="../media/image14.png"/><Relationship Id="rId10" Type="http://schemas.openxmlformats.org/officeDocument/2006/relationships/image" Target="../media/image31.png"/><Relationship Id="rId12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4.jpg"/><Relationship Id="rId6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Peter_MacDonald_(computer_programmer)" TargetMode="External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00" y="483813"/>
            <a:ext cx="7423776" cy="41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1737100" y="58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Desvantagens </a:t>
            </a:r>
            <a:endParaRPr/>
          </a:p>
        </p:txBody>
      </p:sp>
      <p:sp>
        <p:nvSpPr>
          <p:cNvPr id="365" name="Google Shape;365;p43"/>
          <p:cNvSpPr txBox="1"/>
          <p:nvPr>
            <p:ph idx="4294967295" type="title"/>
          </p:nvPr>
        </p:nvSpPr>
        <p:spPr>
          <a:xfrm>
            <a:off x="681925" y="1839475"/>
            <a:ext cx="7758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6" name="Google Shape;366;p43"/>
          <p:cNvSpPr txBox="1"/>
          <p:nvPr>
            <p:ph idx="4294967295" type="title"/>
          </p:nvPr>
        </p:nvSpPr>
        <p:spPr>
          <a:xfrm>
            <a:off x="1610225" y="1810225"/>
            <a:ext cx="3879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Documentação</a:t>
            </a:r>
            <a:endParaRPr/>
          </a:p>
        </p:txBody>
      </p:sp>
      <p:sp>
        <p:nvSpPr>
          <p:cNvPr id="367" name="Google Shape;367;p43"/>
          <p:cNvSpPr txBox="1"/>
          <p:nvPr>
            <p:ph idx="4294967295" type="subTitle"/>
          </p:nvPr>
        </p:nvSpPr>
        <p:spPr>
          <a:xfrm>
            <a:off x="632401" y="2658850"/>
            <a:ext cx="6831300" cy="228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Suporte e documentação limitados:</a:t>
            </a:r>
            <a:endParaRPr sz="1500">
              <a:highlight>
                <a:srgbClr val="FFFF00"/>
              </a:highlight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Website oficial desatualizado mas com notícias sobre novas versões;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Website da comunidade em construção;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Livros e manuais antigos;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Sem fórum próprio, usam o QuestionLinux e outras páginas de discussões alternativas como reddit, quora, etc.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8" name="Google Shape;368;p43"/>
          <p:cNvCxnSpPr/>
          <p:nvPr/>
        </p:nvCxnSpPr>
        <p:spPr>
          <a:xfrm>
            <a:off x="632400" y="2536888"/>
            <a:ext cx="6753600" cy="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0"/>
            <a:ext cx="1737100" cy="173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3"/>
          <p:cNvGrpSpPr/>
          <p:nvPr/>
        </p:nvGrpSpPr>
        <p:grpSpPr>
          <a:xfrm>
            <a:off x="7535636" y="195031"/>
            <a:ext cx="402866" cy="369933"/>
            <a:chOff x="6985538" y="307000"/>
            <a:chExt cx="1545325" cy="1419000"/>
          </a:xfrm>
        </p:grpSpPr>
        <p:sp>
          <p:nvSpPr>
            <p:cNvPr id="371" name="Google Shape;371;p43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3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3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3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3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43"/>
          <p:cNvSpPr txBox="1"/>
          <p:nvPr/>
        </p:nvSpPr>
        <p:spPr>
          <a:xfrm>
            <a:off x="7186800" y="18055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7938500" y="180550"/>
            <a:ext cx="59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7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01249" cy="435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 txBox="1"/>
          <p:nvPr>
            <p:ph type="title"/>
          </p:nvPr>
        </p:nvSpPr>
        <p:spPr>
          <a:xfrm>
            <a:off x="181875" y="4477000"/>
            <a:ext cx="62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Oficial</a:t>
            </a:r>
            <a:r>
              <a:rPr lang="en"/>
              <a:t> </a:t>
            </a:r>
            <a:endParaRPr/>
          </a:p>
        </p:txBody>
      </p:sp>
      <p:grpSp>
        <p:nvGrpSpPr>
          <p:cNvPr id="385" name="Google Shape;385;p44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386" name="Google Shape;386;p44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4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4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4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4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44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3" name="Google Shape;393;p44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8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222400" y="44769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Slackbook</a:t>
            </a:r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26407" cy="447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45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401" name="Google Shape;401;p4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45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9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217363" y="4467300"/>
            <a:ext cx="46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da comunidade</a:t>
            </a:r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17923" cy="42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46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416" name="Google Shape;416;p46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6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6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46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3" name="Google Shape;423;p46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10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type="title"/>
          </p:nvPr>
        </p:nvSpPr>
        <p:spPr>
          <a:xfrm>
            <a:off x="217363" y="4467300"/>
            <a:ext cx="46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Fórum</a:t>
            </a:r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25" y="0"/>
            <a:ext cx="7660398" cy="428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47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431" name="Google Shape;431;p4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47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8" name="Google Shape;438;p47"/>
          <p:cNvSpPr txBox="1"/>
          <p:nvPr/>
        </p:nvSpPr>
        <p:spPr>
          <a:xfrm>
            <a:off x="7938500" y="4455550"/>
            <a:ext cx="5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11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idx="4294967295" type="title"/>
          </p:nvPr>
        </p:nvSpPr>
        <p:spPr>
          <a:xfrm>
            <a:off x="681925" y="1839475"/>
            <a:ext cx="7758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4" name="Google Shape;444;p48"/>
          <p:cNvSpPr txBox="1"/>
          <p:nvPr>
            <p:ph idx="4294967295" type="title"/>
          </p:nvPr>
        </p:nvSpPr>
        <p:spPr>
          <a:xfrm>
            <a:off x="1610225" y="1882675"/>
            <a:ext cx="648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 SemiBold"/>
                <a:ea typeface="Albert Sans SemiBold"/>
                <a:cs typeface="Albert Sans SemiBold"/>
                <a:sym typeface="Albert Sans SemiBold"/>
              </a:rPr>
              <a:t>Curva de aprendizado íngreme</a:t>
            </a:r>
            <a:endParaRPr sz="2400"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cxnSp>
        <p:nvCxnSpPr>
          <p:cNvPr id="445" name="Google Shape;445;p48"/>
          <p:cNvCxnSpPr/>
          <p:nvPr/>
        </p:nvCxnSpPr>
        <p:spPr>
          <a:xfrm>
            <a:off x="681925" y="2697875"/>
            <a:ext cx="6753600" cy="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48"/>
          <p:cNvSpPr txBox="1"/>
          <p:nvPr>
            <p:ph idx="4294967295" type="title"/>
          </p:nvPr>
        </p:nvSpPr>
        <p:spPr>
          <a:xfrm>
            <a:off x="681925" y="3047475"/>
            <a:ext cx="7758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7" name="Google Shape;447;p48"/>
          <p:cNvSpPr txBox="1"/>
          <p:nvPr>
            <p:ph idx="4294967295" type="title"/>
          </p:nvPr>
        </p:nvSpPr>
        <p:spPr>
          <a:xfrm>
            <a:off x="1610225" y="2821600"/>
            <a:ext cx="64848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lbert Sans SemiBold"/>
                <a:ea typeface="Albert Sans SemiBold"/>
                <a:cs typeface="Albert Sans SemiBold"/>
                <a:sym typeface="Albert Sans SemiBold"/>
              </a:rPr>
              <a:t>F</a:t>
            </a:r>
            <a:r>
              <a:rPr lang="en" sz="2400">
                <a:latin typeface="Albert Sans SemiBold"/>
                <a:ea typeface="Albert Sans SemiBold"/>
                <a:cs typeface="Albert Sans SemiBold"/>
                <a:sym typeface="Albert Sans SemiBold"/>
              </a:rPr>
              <a:t>alta de ferramentas de gerenciamento automatizado</a:t>
            </a:r>
            <a:endParaRPr sz="600">
              <a:solidFill>
                <a:srgbClr val="374151"/>
              </a:solidFill>
              <a:highlight>
                <a:srgbClr val="F7F7F8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48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449" name="Google Shape;449;p48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48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12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7" name="Google Shape;457;p48"/>
          <p:cNvSpPr txBox="1"/>
          <p:nvPr>
            <p:ph type="title"/>
          </p:nvPr>
        </p:nvSpPr>
        <p:spPr>
          <a:xfrm>
            <a:off x="1737100" y="58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Desvantagens </a:t>
            </a:r>
            <a:endParaRPr/>
          </a:p>
        </p:txBody>
      </p:sp>
      <p:pic>
        <p:nvPicPr>
          <p:cNvPr id="458" name="Google Shape;4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0"/>
            <a:ext cx="1737100" cy="17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 txBox="1"/>
          <p:nvPr>
            <p:ph type="title"/>
          </p:nvPr>
        </p:nvSpPr>
        <p:spPr>
          <a:xfrm>
            <a:off x="2040500" y="1761725"/>
            <a:ext cx="48546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Informações técnicas</a:t>
            </a:r>
            <a:endParaRPr sz="4200"/>
          </a:p>
        </p:txBody>
      </p:sp>
      <p:sp>
        <p:nvSpPr>
          <p:cNvPr id="464" name="Google Shape;464;p49"/>
          <p:cNvSpPr txBox="1"/>
          <p:nvPr>
            <p:ph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65" name="Google Shape;465;p49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6" name="Google Shape;466;p49"/>
          <p:cNvGrpSpPr/>
          <p:nvPr/>
        </p:nvGrpSpPr>
        <p:grpSpPr>
          <a:xfrm>
            <a:off x="518561" y="355031"/>
            <a:ext cx="402866" cy="369933"/>
            <a:chOff x="6985538" y="307000"/>
            <a:chExt cx="1545325" cy="1419000"/>
          </a:xfrm>
        </p:grpSpPr>
        <p:sp>
          <p:nvSpPr>
            <p:cNvPr id="467" name="Google Shape;467;p49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" name="Google Shape;4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49"/>
          <p:cNvGrpSpPr/>
          <p:nvPr/>
        </p:nvGrpSpPr>
        <p:grpSpPr>
          <a:xfrm>
            <a:off x="882996" y="2240815"/>
            <a:ext cx="897108" cy="796911"/>
            <a:chOff x="-8692750" y="1622100"/>
            <a:chExt cx="388325" cy="352600"/>
          </a:xfrm>
        </p:grpSpPr>
        <p:sp>
          <p:nvSpPr>
            <p:cNvPr id="475" name="Google Shape;475;p49"/>
            <p:cNvSpPr/>
            <p:nvPr/>
          </p:nvSpPr>
          <p:spPr>
            <a:xfrm>
              <a:off x="-8692750" y="1622100"/>
              <a:ext cx="388325" cy="352600"/>
            </a:xfrm>
            <a:custGeom>
              <a:rect b="b" l="l" r="r" t="t"/>
              <a:pathLst>
                <a:path extrusionOk="0" h="14104" w="15533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-8532875" y="1767625"/>
              <a:ext cx="67775" cy="61850"/>
            </a:xfrm>
            <a:custGeom>
              <a:rect b="b" l="l" r="r" t="t"/>
              <a:pathLst>
                <a:path extrusionOk="0" h="2474" w="2711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477" name="Google Shape;477;p49"/>
          <p:cNvSpPr txBox="1"/>
          <p:nvPr/>
        </p:nvSpPr>
        <p:spPr>
          <a:xfrm>
            <a:off x="921425" y="339900"/>
            <a:ext cx="5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13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8" name="Google Shape;478;p49"/>
          <p:cNvSpPr txBox="1"/>
          <p:nvPr>
            <p:ph type="title"/>
          </p:nvPr>
        </p:nvSpPr>
        <p:spPr>
          <a:xfrm>
            <a:off x="720000" y="3765525"/>
            <a:ext cx="57192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Albert Sans SemiBold"/>
                <a:ea typeface="Albert Sans SemiBold"/>
                <a:cs typeface="Albert Sans SemiBold"/>
                <a:sym typeface="Albert Sans SemiBold"/>
              </a:rPr>
              <a:t>Sobre o Slackware 15.1 lançado em 2022</a:t>
            </a:r>
            <a:endParaRPr sz="2100"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50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484" name="Google Shape;484;p50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50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1" name="Google Shape;491;p50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14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2" name="Google Shape;492;p50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Interface gráfica</a:t>
            </a:r>
            <a:endParaRPr sz="3200"/>
          </a:p>
        </p:txBody>
      </p:sp>
      <p:sp>
        <p:nvSpPr>
          <p:cNvPr id="493" name="Google Shape;493;p50"/>
          <p:cNvSpPr txBox="1"/>
          <p:nvPr/>
        </p:nvSpPr>
        <p:spPr>
          <a:xfrm>
            <a:off x="648625" y="1577350"/>
            <a:ext cx="6820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Built-in</a:t>
            </a:r>
            <a:endParaRPr b="1"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COMPLETAS: </a:t>
            </a:r>
            <a:r>
              <a:rPr b="1" lang="en" sz="2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Xfce 4.16</a:t>
            </a: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  </a:t>
            </a:r>
            <a:r>
              <a:rPr b="1" lang="en" sz="2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KDE Plasma 5. </a:t>
            </a:r>
            <a:endParaRPr b="1" sz="2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Por meio de pacotes</a:t>
            </a:r>
            <a:endParaRPr b="1"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LEVES: </a:t>
            </a: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2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FluxBox</a:t>
            </a: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BlackBox, </a:t>
            </a:r>
            <a:r>
              <a:rPr lang="en" sz="2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WindowMaker</a:t>
            </a: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</a:t>
            </a:r>
            <a:r>
              <a:rPr lang="en" sz="2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fvwm2</a:t>
            </a: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e twm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MAIS FAMOSOS: GNOME, MATE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94" name="Google Shape;494;p50"/>
          <p:cNvCxnSpPr/>
          <p:nvPr/>
        </p:nvCxnSpPr>
        <p:spPr>
          <a:xfrm>
            <a:off x="681925" y="2697875"/>
            <a:ext cx="6753600" cy="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51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500" name="Google Shape;500;p51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51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15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8" name="Google Shape;508;p51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KDE Plasma 5</a:t>
            </a:r>
            <a:endParaRPr sz="3200"/>
          </a:p>
        </p:txBody>
      </p:sp>
      <p:sp>
        <p:nvSpPr>
          <p:cNvPr id="509" name="Google Shape;509;p51"/>
          <p:cNvSpPr txBox="1"/>
          <p:nvPr/>
        </p:nvSpPr>
        <p:spPr>
          <a:xfrm>
            <a:off x="648625" y="1577350"/>
            <a:ext cx="68871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Alta capacidade de personalização e estilo moderno;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Muitas aplicações desenvolvidos para esse ambiente;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KDE Connect;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Comunidade ativa e engajada;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Atualizações regulares e um fluxo constante de novos recursos e melhorias no ambiente.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52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515" name="Google Shape;515;p52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2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2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2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2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2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52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2" name="Google Shape;522;p52"/>
          <p:cNvSpPr txBox="1"/>
          <p:nvPr/>
        </p:nvSpPr>
        <p:spPr>
          <a:xfrm>
            <a:off x="7938500" y="4455550"/>
            <a:ext cx="5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16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3" name="Google Shape;523;p52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KDE Plasma 5</a:t>
            </a:r>
            <a:endParaRPr sz="3200"/>
          </a:p>
        </p:txBody>
      </p:sp>
      <p:pic>
        <p:nvPicPr>
          <p:cNvPr id="524" name="Google Shape;5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262325"/>
            <a:ext cx="7136400" cy="35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Distrito Linux Slackware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6100600" y="3897250"/>
            <a:ext cx="2334600" cy="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Giovanna M. Garbácio,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Marcos Vinícius T. Coêlho, Wanderson M. de Sousa.</a:t>
            </a:r>
            <a:endParaRPr/>
          </a:p>
        </p:txBody>
      </p:sp>
      <p:cxnSp>
        <p:nvCxnSpPr>
          <p:cNvPr id="199" name="Google Shape;199;p35"/>
          <p:cNvCxnSpPr/>
          <p:nvPr/>
        </p:nvCxnSpPr>
        <p:spPr>
          <a:xfrm>
            <a:off x="2468800" y="3562475"/>
            <a:ext cx="596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0" name="Google Shape;200;p35"/>
          <p:cNvGrpSpPr/>
          <p:nvPr/>
        </p:nvGrpSpPr>
        <p:grpSpPr>
          <a:xfrm>
            <a:off x="8222574" y="355031"/>
            <a:ext cx="402866" cy="369933"/>
            <a:chOff x="6985538" y="307000"/>
            <a:chExt cx="1545325" cy="1419000"/>
          </a:xfrm>
        </p:grpSpPr>
        <p:sp>
          <p:nvSpPr>
            <p:cNvPr id="201" name="Google Shape;201;p3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203" y="3957374"/>
            <a:ext cx="559807" cy="61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550" y="4057784"/>
            <a:ext cx="559799" cy="410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53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530" name="Google Shape;530;p53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3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3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3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3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3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53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7" name="Google Shape;537;p53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17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8" name="Google Shape;538;p53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KDE Plasma 5</a:t>
            </a:r>
            <a:endParaRPr sz="3200"/>
          </a:p>
        </p:txBody>
      </p:sp>
      <p:pic>
        <p:nvPicPr>
          <p:cNvPr id="539" name="Google Shape;5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650"/>
            <a:ext cx="7214676" cy="36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54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545" name="Google Shape;545;p54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4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4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4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4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4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54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2" name="Google Shape;552;p54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18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3" name="Google Shape;553;p54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KDE Plasma 5</a:t>
            </a:r>
            <a:endParaRPr sz="3200"/>
          </a:p>
        </p:txBody>
      </p:sp>
      <p:pic>
        <p:nvPicPr>
          <p:cNvPr id="554" name="Google Shape;5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650"/>
            <a:ext cx="7265305" cy="36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55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560" name="Google Shape;560;p5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55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7" name="Google Shape;567;p55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19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8" name="Google Shape;568;p55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KDE Plasma 5</a:t>
            </a:r>
            <a:endParaRPr sz="3200"/>
          </a:p>
        </p:txBody>
      </p:sp>
      <p:pic>
        <p:nvPicPr>
          <p:cNvPr id="569" name="Google Shape;5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50" y="1097825"/>
            <a:ext cx="6680740" cy="375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56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575" name="Google Shape;575;p56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6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6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6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6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6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56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2" name="Google Shape;582;p56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20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3" name="Google Shape;583;p56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Xfce 4.16</a:t>
            </a:r>
            <a:endParaRPr sz="3200"/>
          </a:p>
        </p:txBody>
      </p:sp>
      <p:sp>
        <p:nvSpPr>
          <p:cNvPr id="584" name="Google Shape;584;p56"/>
          <p:cNvSpPr txBox="1"/>
          <p:nvPr/>
        </p:nvSpPr>
        <p:spPr>
          <a:xfrm>
            <a:off x="648625" y="1577350"/>
            <a:ext cx="68871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Rápido, exige poucos recursos e fácil de usar</a:t>
            </a: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;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Interface simples, intuitiva e similar a desktops tradicionais;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Customizável;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Estável e confiável: abordagem conservadora, prioriza solidez e correção de bugs.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7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590" name="Google Shape;590;p5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57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7" name="Google Shape;597;p57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21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8" name="Google Shape;598;p57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Xfce 4.16</a:t>
            </a:r>
            <a:endParaRPr sz="3200"/>
          </a:p>
        </p:txBody>
      </p:sp>
      <p:pic>
        <p:nvPicPr>
          <p:cNvPr id="599" name="Google Shape;5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0" y="1101225"/>
            <a:ext cx="5982026" cy="37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"/>
          <p:cNvSpPr txBox="1"/>
          <p:nvPr/>
        </p:nvSpPr>
        <p:spPr>
          <a:xfrm>
            <a:off x="471600" y="1457750"/>
            <a:ext cx="5269800" cy="4950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processador 486</a:t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605" name="Google Shape;605;p58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Hardware mínimo necessário</a:t>
            </a:r>
            <a:endParaRPr sz="3200"/>
          </a:p>
        </p:txBody>
      </p:sp>
      <p:sp>
        <p:nvSpPr>
          <p:cNvPr id="606" name="Google Shape;606;p58"/>
          <p:cNvSpPr txBox="1"/>
          <p:nvPr/>
        </p:nvSpPr>
        <p:spPr>
          <a:xfrm>
            <a:off x="471600" y="2200050"/>
            <a:ext cx="5269800" cy="4950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1GB RAM</a:t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607" name="Google Shape;607;p58"/>
          <p:cNvSpPr txBox="1"/>
          <p:nvPr/>
        </p:nvSpPr>
        <p:spPr>
          <a:xfrm>
            <a:off x="471600" y="2942350"/>
            <a:ext cx="5269800" cy="11808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5GB de espaço em disco rígido</a:t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608" name="Google Shape;6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125" y="1140250"/>
            <a:ext cx="1239625" cy="12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8"/>
          <p:cNvSpPr txBox="1"/>
          <p:nvPr/>
        </p:nvSpPr>
        <p:spPr>
          <a:xfrm>
            <a:off x="7409750" y="1287425"/>
            <a:ext cx="17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1989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10" name="Google Shape;61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935925" y="2430575"/>
            <a:ext cx="745100" cy="7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676" y="3284883"/>
            <a:ext cx="745100" cy="745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" name="Google Shape;612;p58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613" name="Google Shape;613;p58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8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8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8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58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0" name="Google Shape;620;p58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22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9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Tutorial de instalação</a:t>
            </a:r>
            <a:endParaRPr sz="3200"/>
          </a:p>
        </p:txBody>
      </p:sp>
      <p:grpSp>
        <p:nvGrpSpPr>
          <p:cNvPr id="626" name="Google Shape;626;p59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627" name="Google Shape;627;p59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59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4" name="Google Shape;634;p59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23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35" name="Google Shape;635;p59" title="Sistemas Operacionais – SLACKWAR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25" y="1361500"/>
            <a:ext cx="5526266" cy="31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0"/>
          <p:cNvSpPr txBox="1"/>
          <p:nvPr>
            <p:ph type="title"/>
          </p:nvPr>
        </p:nvSpPr>
        <p:spPr>
          <a:xfrm>
            <a:off x="560925" y="1243928"/>
            <a:ext cx="7863000" cy="3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●"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I</a:t>
            </a: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mplementação do NTFS3, um driver de escrita e leitura de sistema de arquivos NTFS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●"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Adição do KSMBD como um servidor de arquivos SMB3 no kernel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●"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Maior suporte a hardware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chip M1 da Apple 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Alder Lake (Core de 12ª geração)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placas de vídeo Alchemist (Intel Arc) da Intel 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○"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monitoramento de temperatura de APUs com arquitetura 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Zen 3, da AMD.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grpSp>
        <p:nvGrpSpPr>
          <p:cNvPr id="641" name="Google Shape;641;p60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642" name="Google Shape;642;p60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0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0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0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0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60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9" name="Google Shape;649;p60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24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0" name="Google Shape;650;p60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Kernel Linux 5.15</a:t>
            </a:r>
            <a:endParaRPr sz="3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1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Pacotes, softwares e daemons</a:t>
            </a:r>
            <a:endParaRPr sz="3400"/>
          </a:p>
        </p:txBody>
      </p:sp>
      <p:sp>
        <p:nvSpPr>
          <p:cNvPr id="656" name="Google Shape;656;p61"/>
          <p:cNvSpPr txBox="1"/>
          <p:nvPr/>
        </p:nvSpPr>
        <p:spPr>
          <a:xfrm>
            <a:off x="662700" y="1349375"/>
            <a:ext cx="6990000" cy="3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Gerenciadores de pacotes: 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○"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“Pkgtools”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-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gerenciamento local de pacotes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○"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“Slackpkg”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- instalação e atualização de pacotes de servidores oficiais.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 gerenciador de pacotes do Slackware</a:t>
            </a:r>
            <a:r>
              <a:rPr b="1"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não realiza manipulação de dependências;</a:t>
            </a:r>
            <a:endParaRPr b="1"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Existem pacotes que realizam o gerenciamento automático de dependências de software de terceiros;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Um pacote Slackware é um arquivo compactado TGZ ou TXZ;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instalação completa da distribuição inclui mais de 1500 pacotes, somando um total de 15762 MB, ou 3462 MB se compactados, e cada um deles está descrito na documentação oficial do Slackware nesse link: 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&lt;http://ftp.slackware-brasil.com.br/slackware-current/PACKAGES.TXT&gt;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657" name="Google Shape;657;p61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658" name="Google Shape;658;p61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1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1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1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1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61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5" name="Google Shape;665;p61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25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2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Alguns S</a:t>
            </a:r>
            <a:r>
              <a:rPr lang="en" sz="3200"/>
              <a:t>oftwares</a:t>
            </a:r>
            <a:endParaRPr sz="3400"/>
          </a:p>
        </p:txBody>
      </p:sp>
      <p:pic>
        <p:nvPicPr>
          <p:cNvPr id="671" name="Google Shape;6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0" y="1469275"/>
            <a:ext cx="896350" cy="8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575" y="1395375"/>
            <a:ext cx="1044150" cy="10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650" y="1432325"/>
            <a:ext cx="970250" cy="9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2"/>
          <p:cNvPicPr preferRelativeResize="0"/>
          <p:nvPr/>
        </p:nvPicPr>
        <p:blipFill rotWithShape="1">
          <a:blip r:embed="rId6">
            <a:alphaModFix/>
          </a:blip>
          <a:srcRect b="0" l="21320" r="20458" t="0"/>
          <a:stretch/>
        </p:blipFill>
        <p:spPr>
          <a:xfrm>
            <a:off x="4874825" y="1395375"/>
            <a:ext cx="1282874" cy="11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7625" y="1497352"/>
            <a:ext cx="1072200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200" y="2632225"/>
            <a:ext cx="1351750" cy="13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7525" y="2822975"/>
            <a:ext cx="970250" cy="9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02700" y="2805649"/>
            <a:ext cx="1072200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715104">
            <a:off x="5588525" y="30219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863016">
            <a:off x="6408255" y="2997825"/>
            <a:ext cx="5727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62"/>
          <p:cNvGrpSpPr/>
          <p:nvPr/>
        </p:nvGrpSpPr>
        <p:grpSpPr>
          <a:xfrm>
            <a:off x="7535636" y="4470031"/>
            <a:ext cx="402866" cy="369933"/>
            <a:chOff x="6985538" y="307000"/>
            <a:chExt cx="1545325" cy="1419000"/>
          </a:xfrm>
        </p:grpSpPr>
        <p:sp>
          <p:nvSpPr>
            <p:cNvPr id="682" name="Google Shape;682;p62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2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2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2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2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2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62"/>
          <p:cNvSpPr txBox="1"/>
          <p:nvPr/>
        </p:nvSpPr>
        <p:spPr>
          <a:xfrm>
            <a:off x="7186800" y="4455550"/>
            <a:ext cx="10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89" name="Google Shape;689;p62"/>
          <p:cNvSpPr txBox="1"/>
          <p:nvPr/>
        </p:nvSpPr>
        <p:spPr>
          <a:xfrm>
            <a:off x="7938500" y="4455550"/>
            <a:ext cx="5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26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2040500" y="1761725"/>
            <a:ext cx="48546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Introdução</a:t>
            </a:r>
            <a:endParaRPr sz="4200"/>
          </a:p>
        </p:txBody>
      </p:sp>
      <p:sp>
        <p:nvSpPr>
          <p:cNvPr id="216" name="Google Shape;216;p36"/>
          <p:cNvSpPr txBox="1"/>
          <p:nvPr>
            <p:ph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7" name="Google Shape;217;p36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8" name="Google Shape;218;p36"/>
          <p:cNvGrpSpPr/>
          <p:nvPr/>
        </p:nvGrpSpPr>
        <p:grpSpPr>
          <a:xfrm>
            <a:off x="518561" y="355031"/>
            <a:ext cx="402866" cy="369933"/>
            <a:chOff x="6985538" y="307000"/>
            <a:chExt cx="1545325" cy="1419000"/>
          </a:xfrm>
        </p:grpSpPr>
        <p:sp>
          <p:nvSpPr>
            <p:cNvPr id="219" name="Google Shape;219;p36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6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6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6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6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946788" y="3399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795727" y="2141875"/>
            <a:ext cx="1071643" cy="994800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3"/>
          <p:cNvSpPr txBox="1"/>
          <p:nvPr>
            <p:ph type="title"/>
          </p:nvPr>
        </p:nvSpPr>
        <p:spPr>
          <a:xfrm>
            <a:off x="2040500" y="1761725"/>
            <a:ext cx="48546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Spins-offs e edições</a:t>
            </a:r>
            <a:endParaRPr sz="4200"/>
          </a:p>
        </p:txBody>
      </p:sp>
      <p:sp>
        <p:nvSpPr>
          <p:cNvPr id="695" name="Google Shape;695;p63"/>
          <p:cNvSpPr txBox="1"/>
          <p:nvPr>
            <p:ph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6" name="Google Shape;696;p63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7" name="Google Shape;697;p63"/>
          <p:cNvGrpSpPr/>
          <p:nvPr/>
        </p:nvGrpSpPr>
        <p:grpSpPr>
          <a:xfrm>
            <a:off x="518561" y="355031"/>
            <a:ext cx="402866" cy="369933"/>
            <a:chOff x="6985538" y="307000"/>
            <a:chExt cx="1545325" cy="1419000"/>
          </a:xfrm>
        </p:grpSpPr>
        <p:sp>
          <p:nvSpPr>
            <p:cNvPr id="698" name="Google Shape;698;p63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3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3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3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3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3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4" name="Google Shape;7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3"/>
          <p:cNvSpPr txBox="1"/>
          <p:nvPr/>
        </p:nvSpPr>
        <p:spPr>
          <a:xfrm>
            <a:off x="921425" y="339900"/>
            <a:ext cx="5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27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6" name="Google Shape;706;p63"/>
          <p:cNvSpPr/>
          <p:nvPr/>
        </p:nvSpPr>
        <p:spPr>
          <a:xfrm>
            <a:off x="838753" y="2203581"/>
            <a:ext cx="985588" cy="871389"/>
          </a:xfrm>
          <a:custGeom>
            <a:rect b="b" l="l" r="r" t="t"/>
            <a:pathLst>
              <a:path extrusionOk="0" h="11713" w="12004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64"/>
          <p:cNvGrpSpPr/>
          <p:nvPr/>
        </p:nvGrpSpPr>
        <p:grpSpPr>
          <a:xfrm>
            <a:off x="6021261" y="4418531"/>
            <a:ext cx="402866" cy="369933"/>
            <a:chOff x="6985538" y="307000"/>
            <a:chExt cx="1545325" cy="1419000"/>
          </a:xfrm>
        </p:grpSpPr>
        <p:sp>
          <p:nvSpPr>
            <p:cNvPr id="712" name="Google Shape;712;p64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4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4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4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4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4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8" name="Google Shape;7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96450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4"/>
          <p:cNvSpPr/>
          <p:nvPr/>
        </p:nvSpPr>
        <p:spPr>
          <a:xfrm flipH="1">
            <a:off x="7281865" y="-24000"/>
            <a:ext cx="24909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4"/>
          <p:cNvSpPr txBox="1"/>
          <p:nvPr/>
        </p:nvSpPr>
        <p:spPr>
          <a:xfrm>
            <a:off x="5514250" y="4403400"/>
            <a:ext cx="5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28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721" name="Google Shape;7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150" y="3790825"/>
            <a:ext cx="128995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125" y="19287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4"/>
          <p:cNvSpPr txBox="1"/>
          <p:nvPr/>
        </p:nvSpPr>
        <p:spPr>
          <a:xfrm>
            <a:off x="2888375" y="258325"/>
            <a:ext cx="3808200" cy="4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nybody"/>
              <a:buNone/>
            </a:pPr>
            <a:r>
              <a:rPr b="1" lang="en" sz="1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Zenwalk</a:t>
            </a:r>
            <a:r>
              <a:rPr lang="en" sz="1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é leve e rápido, oferece uma experiência de desktop amigável. Ele apresenta uma seleção cuidadosa de aplicativos e uma instalação simplificada, além de fornecer suporte para laptops e dispositivos sem fio.</a:t>
            </a: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2286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nybody"/>
              <a:buNone/>
            </a:pPr>
            <a:r>
              <a:rPr b="1" lang="en" sz="1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Slax </a:t>
            </a:r>
            <a:r>
              <a:rPr lang="en" sz="1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foi projetado para ser executado a partir de dispositivos de armazenamento removíveis, como pen drives. Ele oferece um ambiente de trabalho amigável e personalizável. </a:t>
            </a: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2286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nybody"/>
              <a:buNone/>
            </a:pPr>
            <a:r>
              <a:t/>
            </a: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2286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nybody"/>
              <a:buNone/>
            </a:pPr>
            <a:r>
              <a:t/>
            </a: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2286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nybody"/>
              <a:buNone/>
            </a:pPr>
            <a:r>
              <a:t/>
            </a:r>
            <a:endParaRPr sz="1100">
              <a:solidFill>
                <a:schemeClr val="dk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-228600" lvl="0" marL="457200" marR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nybody"/>
              <a:buNone/>
            </a:pPr>
            <a:r>
              <a:rPr b="1" lang="en" sz="1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Runt</a:t>
            </a:r>
            <a:r>
              <a:rPr lang="en" sz="11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rPr>
              <a:t> tem objetivo de fornecer um sistema operacional enxuto, com um conjunto mínimo de pacotes e recursos. </a:t>
            </a:r>
            <a:endParaRPr sz="1100">
              <a:latin typeface="Anybody"/>
              <a:ea typeface="Anybody"/>
              <a:cs typeface="Anybody"/>
              <a:sym typeface="Anybod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"/>
          <p:cNvSpPr txBox="1"/>
          <p:nvPr>
            <p:ph type="title"/>
          </p:nvPr>
        </p:nvSpPr>
        <p:spPr>
          <a:xfrm>
            <a:off x="2040500" y="1761725"/>
            <a:ext cx="48546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comentários</a:t>
            </a:r>
            <a:endParaRPr sz="4200"/>
          </a:p>
        </p:txBody>
      </p:sp>
      <p:sp>
        <p:nvSpPr>
          <p:cNvPr id="730" name="Google Shape;730;p65"/>
          <p:cNvSpPr txBox="1"/>
          <p:nvPr>
            <p:ph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31" name="Google Shape;731;p65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2" name="Google Shape;732;p65"/>
          <p:cNvGrpSpPr/>
          <p:nvPr/>
        </p:nvGrpSpPr>
        <p:grpSpPr>
          <a:xfrm>
            <a:off x="518561" y="355031"/>
            <a:ext cx="402866" cy="369933"/>
            <a:chOff x="6985538" y="307000"/>
            <a:chExt cx="1545325" cy="1419000"/>
          </a:xfrm>
        </p:grpSpPr>
        <p:sp>
          <p:nvSpPr>
            <p:cNvPr id="733" name="Google Shape;733;p65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5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5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5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5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5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9" name="Google Shape;7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5"/>
          <p:cNvSpPr txBox="1"/>
          <p:nvPr/>
        </p:nvSpPr>
        <p:spPr>
          <a:xfrm>
            <a:off x="921425" y="339900"/>
            <a:ext cx="5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29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41" name="Google Shape;741;p65"/>
          <p:cNvSpPr/>
          <p:nvPr/>
        </p:nvSpPr>
        <p:spPr>
          <a:xfrm>
            <a:off x="914641" y="2277236"/>
            <a:ext cx="833813" cy="724086"/>
          </a:xfrm>
          <a:custGeom>
            <a:rect b="b" l="l" r="r" t="t"/>
            <a:pathLst>
              <a:path extrusionOk="0" h="12650" w="12729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6"/>
          <p:cNvSpPr txBox="1"/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Obrigado!!</a:t>
            </a:r>
            <a:endParaRPr/>
          </a:p>
        </p:txBody>
      </p:sp>
      <p:cxnSp>
        <p:nvCxnSpPr>
          <p:cNvPr id="747" name="Google Shape;747;p66"/>
          <p:cNvCxnSpPr/>
          <p:nvPr/>
        </p:nvCxnSpPr>
        <p:spPr>
          <a:xfrm>
            <a:off x="2468800" y="3562475"/>
            <a:ext cx="672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8" name="Google Shape;748;p66"/>
          <p:cNvGrpSpPr/>
          <p:nvPr/>
        </p:nvGrpSpPr>
        <p:grpSpPr>
          <a:xfrm>
            <a:off x="8222574" y="355031"/>
            <a:ext cx="402866" cy="369933"/>
            <a:chOff x="6985538" y="307000"/>
            <a:chExt cx="1545325" cy="1419000"/>
          </a:xfrm>
        </p:grpSpPr>
        <p:sp>
          <p:nvSpPr>
            <p:cNvPr id="749" name="Google Shape;749;p66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6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6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6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6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6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66"/>
          <p:cNvSpPr txBox="1"/>
          <p:nvPr/>
        </p:nvSpPr>
        <p:spPr>
          <a:xfrm>
            <a:off x="7769175" y="339900"/>
            <a:ext cx="5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30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03875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/>
          <p:nvPr/>
        </p:nvSpPr>
        <p:spPr>
          <a:xfrm flipH="1">
            <a:off x="6889290" y="-24000"/>
            <a:ext cx="24909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 onde veio?</a:t>
            </a:r>
            <a:endParaRPr sz="3200"/>
          </a:p>
        </p:txBody>
      </p:sp>
      <p:sp>
        <p:nvSpPr>
          <p:cNvPr id="235" name="Google Shape;235;p37"/>
          <p:cNvSpPr txBox="1"/>
          <p:nvPr>
            <p:ph idx="4294967295" type="subTitle"/>
          </p:nvPr>
        </p:nvSpPr>
        <p:spPr>
          <a:xfrm>
            <a:off x="1420525" y="2195600"/>
            <a:ext cx="45519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Criou uma distribuição privada formada por correções do Soft Landing Systems Linux (LSL), lançada em 1993</a:t>
            </a:r>
            <a:endParaRPr/>
          </a:p>
        </p:txBody>
      </p:sp>
      <p:sp>
        <p:nvSpPr>
          <p:cNvPr id="236" name="Google Shape;236;p37"/>
          <p:cNvSpPr txBox="1"/>
          <p:nvPr>
            <p:ph idx="4294967295" type="subTitle"/>
          </p:nvPr>
        </p:nvSpPr>
        <p:spPr>
          <a:xfrm>
            <a:off x="1524925" y="3545732"/>
            <a:ext cx="35793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Inspirou o nome e o mascote do Slackware</a:t>
            </a:r>
            <a:endParaRPr/>
          </a:p>
        </p:txBody>
      </p:sp>
      <p:sp>
        <p:nvSpPr>
          <p:cNvPr id="237" name="Google Shape;237;p37"/>
          <p:cNvSpPr txBox="1"/>
          <p:nvPr>
            <p:ph idx="4294967295" type="title"/>
          </p:nvPr>
        </p:nvSpPr>
        <p:spPr>
          <a:xfrm>
            <a:off x="912750" y="3138763"/>
            <a:ext cx="387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7067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300"/>
              <a:t>Igreja SubGenius</a:t>
            </a:r>
            <a:endParaRPr sz="2300"/>
          </a:p>
        </p:txBody>
      </p:sp>
      <p:sp>
        <p:nvSpPr>
          <p:cNvPr id="238" name="Google Shape;238;p37"/>
          <p:cNvSpPr txBox="1"/>
          <p:nvPr>
            <p:ph idx="4294967295" type="title"/>
          </p:nvPr>
        </p:nvSpPr>
        <p:spPr>
          <a:xfrm>
            <a:off x="1423700" y="1784250"/>
            <a:ext cx="46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Patrick Volkerding</a:t>
            </a:r>
            <a:endParaRPr sz="2300"/>
          </a:p>
        </p:txBody>
      </p:sp>
      <p:grpSp>
        <p:nvGrpSpPr>
          <p:cNvPr id="239" name="Google Shape;239;p37"/>
          <p:cNvGrpSpPr/>
          <p:nvPr/>
        </p:nvGrpSpPr>
        <p:grpSpPr>
          <a:xfrm>
            <a:off x="5503811" y="4444956"/>
            <a:ext cx="402866" cy="369933"/>
            <a:chOff x="6985538" y="307000"/>
            <a:chExt cx="1545325" cy="1419000"/>
          </a:xfrm>
        </p:grpSpPr>
        <p:sp>
          <p:nvSpPr>
            <p:cNvPr id="240" name="Google Shape;240;p37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7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7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7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6" name="Google Shape;246;p37"/>
          <p:cNvCxnSpPr/>
          <p:nvPr/>
        </p:nvCxnSpPr>
        <p:spPr>
          <a:xfrm>
            <a:off x="575100" y="3110095"/>
            <a:ext cx="5201700" cy="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7"/>
          <p:cNvCxnSpPr/>
          <p:nvPr/>
        </p:nvCxnSpPr>
        <p:spPr>
          <a:xfrm>
            <a:off x="575100" y="4211575"/>
            <a:ext cx="51603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7"/>
          <p:cNvCxnSpPr/>
          <p:nvPr/>
        </p:nvCxnSpPr>
        <p:spPr>
          <a:xfrm flipH="1" rot="10800000">
            <a:off x="575100" y="1728150"/>
            <a:ext cx="5212200" cy="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7"/>
          <p:cNvSpPr/>
          <p:nvPr/>
        </p:nvSpPr>
        <p:spPr>
          <a:xfrm>
            <a:off x="644581" y="2166228"/>
            <a:ext cx="496243" cy="454807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250" name="Google Shape;250;p37"/>
          <p:cNvGrpSpPr/>
          <p:nvPr/>
        </p:nvGrpSpPr>
        <p:grpSpPr>
          <a:xfrm>
            <a:off x="644572" y="3403130"/>
            <a:ext cx="496256" cy="515400"/>
            <a:chOff x="-1333975" y="2365850"/>
            <a:chExt cx="292225" cy="293575"/>
          </a:xfrm>
        </p:grpSpPr>
        <p:sp>
          <p:nvSpPr>
            <p:cNvPr id="251" name="Google Shape;251;p37"/>
            <p:cNvSpPr/>
            <p:nvPr/>
          </p:nvSpPr>
          <p:spPr>
            <a:xfrm>
              <a:off x="-1285150" y="2365850"/>
              <a:ext cx="191225" cy="293575"/>
            </a:xfrm>
            <a:custGeom>
              <a:rect b="b" l="l" r="r" t="t"/>
              <a:pathLst>
                <a:path extrusionOk="0" h="11743" w="7649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-107642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-1333975" y="2452250"/>
              <a:ext cx="34675" cy="18150"/>
            </a:xfrm>
            <a:custGeom>
              <a:rect b="b" l="l" r="r" t="t"/>
              <a:pathLst>
                <a:path extrusionOk="0" h="726" w="1387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-1093750" y="2383050"/>
              <a:ext cx="35450" cy="26575"/>
            </a:xfrm>
            <a:custGeom>
              <a:rect b="b" l="l" r="r" t="t"/>
              <a:pathLst>
                <a:path extrusionOk="0" h="1063" w="1418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-1317450" y="2512575"/>
              <a:ext cx="35475" cy="26225"/>
            </a:xfrm>
            <a:custGeom>
              <a:rect b="b" l="l" r="r" t="t"/>
              <a:pathLst>
                <a:path extrusionOk="0" h="1049" w="1419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-1092975" y="2512575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-1316650" y="2383750"/>
              <a:ext cx="34675" cy="25525"/>
            </a:xfrm>
            <a:custGeom>
              <a:rect b="b" l="l" r="r" t="t"/>
              <a:pathLst>
                <a:path extrusionOk="0" h="1021" w="1387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-1239475" y="2401575"/>
              <a:ext cx="102425" cy="153100"/>
            </a:xfrm>
            <a:custGeom>
              <a:rect b="b" l="l" r="r" t="t"/>
              <a:pathLst>
                <a:path extrusionOk="0" h="6124" w="4097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613" y="2501838"/>
            <a:ext cx="2537675" cy="25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5155900" y="4484250"/>
            <a:ext cx="38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1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03875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/>
          <p:nvPr/>
        </p:nvSpPr>
        <p:spPr>
          <a:xfrm flipH="1">
            <a:off x="6889290" y="-24000"/>
            <a:ext cx="24909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 txBox="1"/>
          <p:nvPr>
            <p:ph type="title"/>
          </p:nvPr>
        </p:nvSpPr>
        <p:spPr>
          <a:xfrm>
            <a:off x="471600" y="456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 onde veio?</a:t>
            </a:r>
            <a:endParaRPr sz="3200"/>
          </a:p>
        </p:txBody>
      </p:sp>
      <p:sp>
        <p:nvSpPr>
          <p:cNvPr id="268" name="Google Shape;268;p38"/>
          <p:cNvSpPr txBox="1"/>
          <p:nvPr>
            <p:ph idx="4294967295" type="subTitle"/>
          </p:nvPr>
        </p:nvSpPr>
        <p:spPr>
          <a:xfrm>
            <a:off x="575100" y="2175150"/>
            <a:ext cx="5331600" cy="25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</a:t>
            </a:r>
            <a:r>
              <a:rPr lang="en"/>
              <a:t> Soft Landing Systems Linux, lançado em 1992 por </a:t>
            </a:r>
            <a:r>
              <a:rPr lang="en">
                <a:uFill>
                  <a:noFill/>
                </a:uFill>
                <a:hlinkClick r:id="rId4"/>
              </a:rPr>
              <a:t>Peter MacDonald</a:t>
            </a:r>
            <a:r>
              <a:rPr lang="en"/>
              <a:t>, foi uma das primeiras distribuições Linux e foi descontinuada pouco tempo após a publicação do Slackware.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SLOGAN: “Gentle Touchdowns for DOS Bailouts”;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Kernel Linux 0.99;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Fácil instalação, suporte a ambientes gráficos como o X Window System, suporte à rede, compatibilidade com DOS (Disk Operating System), dependia de pacotes de terceiros para o gerenciamento de pacotes;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Inspiração para o Slackware e Debian.</a:t>
            </a:r>
            <a:endParaRPr/>
          </a:p>
        </p:txBody>
      </p:sp>
      <p:sp>
        <p:nvSpPr>
          <p:cNvPr id="269" name="Google Shape;269;p38"/>
          <p:cNvSpPr txBox="1"/>
          <p:nvPr>
            <p:ph idx="4294967295" type="title"/>
          </p:nvPr>
        </p:nvSpPr>
        <p:spPr>
          <a:xfrm>
            <a:off x="575100" y="1728150"/>
            <a:ext cx="46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Um pouco sobre o Linux SLS</a:t>
            </a:r>
            <a:endParaRPr sz="2300"/>
          </a:p>
        </p:txBody>
      </p:sp>
      <p:grpSp>
        <p:nvGrpSpPr>
          <p:cNvPr id="270" name="Google Shape;270;p38"/>
          <p:cNvGrpSpPr/>
          <p:nvPr/>
        </p:nvGrpSpPr>
        <p:grpSpPr>
          <a:xfrm>
            <a:off x="5503811" y="4444956"/>
            <a:ext cx="402866" cy="369933"/>
            <a:chOff x="6985538" y="307000"/>
            <a:chExt cx="1545325" cy="1419000"/>
          </a:xfrm>
        </p:grpSpPr>
        <p:sp>
          <p:nvSpPr>
            <p:cNvPr id="271" name="Google Shape;271;p38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7" name="Google Shape;277;p38"/>
          <p:cNvCxnSpPr/>
          <p:nvPr/>
        </p:nvCxnSpPr>
        <p:spPr>
          <a:xfrm flipH="1" rot="10800000">
            <a:off x="575100" y="1728150"/>
            <a:ext cx="5212200" cy="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8" name="Google Shape;2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2613" y="2501838"/>
            <a:ext cx="2537675" cy="25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5155900" y="4484250"/>
            <a:ext cx="38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2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2681100" y="3307900"/>
            <a:ext cx="5893200" cy="17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/>
              <a:t>terminais de usuários avançados;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administradores de sistemas;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/>
              <a:t>servidores de hospedagem web e FTP;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/>
              <a:t>esferas de desenvolvimento de software;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/>
              <a:t>áreas relacionadas à segurança.</a:t>
            </a:r>
            <a:endParaRPr b="1" sz="150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85" name="Google Shape;285;p39"/>
          <p:cNvCxnSpPr/>
          <p:nvPr/>
        </p:nvCxnSpPr>
        <p:spPr>
          <a:xfrm>
            <a:off x="2657550" y="3202300"/>
            <a:ext cx="594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/>
          <p:nvPr/>
        </p:nvSpPr>
        <p:spPr>
          <a:xfrm>
            <a:off x="-29800" y="-24000"/>
            <a:ext cx="18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9"/>
          <p:cNvSpPr txBox="1"/>
          <p:nvPr>
            <p:ph type="title"/>
          </p:nvPr>
        </p:nvSpPr>
        <p:spPr>
          <a:xfrm>
            <a:off x="2812500" y="44620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Para quem serve?</a:t>
            </a:r>
            <a:endParaRPr sz="3200"/>
          </a:p>
        </p:txBody>
      </p:sp>
      <p:sp>
        <p:nvSpPr>
          <p:cNvPr id="289" name="Google Shape;289;p39"/>
          <p:cNvSpPr txBox="1"/>
          <p:nvPr/>
        </p:nvSpPr>
        <p:spPr>
          <a:xfrm>
            <a:off x="2860200" y="1301500"/>
            <a:ext cx="5535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“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essa distribuição é voltada para as </a:t>
            </a: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pessoas que gostam de aprender e fazer com o sistema exatamente o que quer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 Ela foi projetada com objetivo de fornecer estabilidade, segurança e funcionalidade tanto como um servidor de alta performance quanto como uma estação de trabalho poderosa.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”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Font typeface="Albert Sans"/>
              <a:buChar char="-"/>
            </a:pPr>
            <a:r>
              <a:rPr b="1" lang="en" sz="1600">
                <a:latin typeface="Albert Sans"/>
                <a:ea typeface="Albert Sans"/>
                <a:cs typeface="Albert Sans"/>
                <a:sym typeface="Albert Sans"/>
              </a:rPr>
              <a:t>Guia Oficial do Slackware Linux</a:t>
            </a:r>
            <a:endParaRPr b="1"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90" name="Google Shape;290;p39"/>
          <p:cNvGrpSpPr/>
          <p:nvPr/>
        </p:nvGrpSpPr>
        <p:grpSpPr>
          <a:xfrm>
            <a:off x="8267011" y="4517406"/>
            <a:ext cx="402866" cy="369933"/>
            <a:chOff x="6985538" y="307000"/>
            <a:chExt cx="1545325" cy="1419000"/>
          </a:xfrm>
        </p:grpSpPr>
        <p:sp>
          <p:nvSpPr>
            <p:cNvPr id="291" name="Google Shape;291;p39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9"/>
          <p:cNvSpPr txBox="1"/>
          <p:nvPr/>
        </p:nvSpPr>
        <p:spPr>
          <a:xfrm>
            <a:off x="7919100" y="4556700"/>
            <a:ext cx="38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3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15526" y="2721824"/>
            <a:ext cx="2353650" cy="23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2040500" y="1761725"/>
            <a:ext cx="48546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Características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gerais </a:t>
            </a:r>
            <a:endParaRPr sz="4200"/>
          </a:p>
        </p:txBody>
      </p:sp>
      <p:sp>
        <p:nvSpPr>
          <p:cNvPr id="304" name="Google Shape;304;p40"/>
          <p:cNvSpPr txBox="1"/>
          <p:nvPr>
            <p:ph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05" name="Google Shape;305;p40"/>
          <p:cNvCxnSpPr/>
          <p:nvPr/>
        </p:nvCxnSpPr>
        <p:spPr>
          <a:xfrm>
            <a:off x="720000" y="3600175"/>
            <a:ext cx="641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6" name="Google Shape;306;p40"/>
          <p:cNvGrpSpPr/>
          <p:nvPr/>
        </p:nvGrpSpPr>
        <p:grpSpPr>
          <a:xfrm>
            <a:off x="518561" y="355031"/>
            <a:ext cx="402866" cy="369933"/>
            <a:chOff x="6985538" y="307000"/>
            <a:chExt cx="1545325" cy="1419000"/>
          </a:xfrm>
        </p:grpSpPr>
        <p:sp>
          <p:nvSpPr>
            <p:cNvPr id="307" name="Google Shape;307;p40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9800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0"/>
          <p:cNvSpPr/>
          <p:nvPr/>
        </p:nvSpPr>
        <p:spPr>
          <a:xfrm>
            <a:off x="888953" y="2208224"/>
            <a:ext cx="885195" cy="780112"/>
          </a:xfrm>
          <a:custGeom>
            <a:rect b="b" l="l" r="r" t="t"/>
            <a:pathLst>
              <a:path extrusionOk="0" h="12708" w="12666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0"/>
          <p:cNvSpPr txBox="1"/>
          <p:nvPr/>
        </p:nvSpPr>
        <p:spPr>
          <a:xfrm>
            <a:off x="946788" y="33990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4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idx="9" type="title"/>
          </p:nvPr>
        </p:nvSpPr>
        <p:spPr>
          <a:xfrm>
            <a:off x="681925" y="1707525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1" name="Google Shape;321;p41"/>
          <p:cNvSpPr txBox="1"/>
          <p:nvPr>
            <p:ph type="title"/>
          </p:nvPr>
        </p:nvSpPr>
        <p:spPr>
          <a:xfrm>
            <a:off x="1744550" y="58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Características gerais</a:t>
            </a:r>
            <a:endParaRPr sz="3000"/>
          </a:p>
        </p:txBody>
      </p:sp>
      <p:sp>
        <p:nvSpPr>
          <p:cNvPr id="322" name="Google Shape;322;p41"/>
          <p:cNvSpPr txBox="1"/>
          <p:nvPr>
            <p:ph idx="2" type="title"/>
          </p:nvPr>
        </p:nvSpPr>
        <p:spPr>
          <a:xfrm>
            <a:off x="1610225" y="1890075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Estabilidade e segurança</a:t>
            </a:r>
            <a:endParaRPr/>
          </a:p>
        </p:txBody>
      </p:sp>
      <p:sp>
        <p:nvSpPr>
          <p:cNvPr id="323" name="Google Shape;323;p41"/>
          <p:cNvSpPr txBox="1"/>
          <p:nvPr>
            <p:ph idx="1" type="subTitle"/>
          </p:nvPr>
        </p:nvSpPr>
        <p:spPr>
          <a:xfrm>
            <a:off x="5911788" y="1800525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Um software maduro, sendo a distribuição Linux mais antiga em atividade</a:t>
            </a:r>
            <a:endParaRPr sz="1300"/>
          </a:p>
        </p:txBody>
      </p:sp>
      <p:cxnSp>
        <p:nvCxnSpPr>
          <p:cNvPr id="324" name="Google Shape;324;p41"/>
          <p:cNvCxnSpPr/>
          <p:nvPr/>
        </p:nvCxnSpPr>
        <p:spPr>
          <a:xfrm>
            <a:off x="632400" y="2536888"/>
            <a:ext cx="7524900" cy="2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5" name="Google Shape;325;p41"/>
          <p:cNvGrpSpPr/>
          <p:nvPr/>
        </p:nvGrpSpPr>
        <p:grpSpPr>
          <a:xfrm>
            <a:off x="7535636" y="195031"/>
            <a:ext cx="402866" cy="369933"/>
            <a:chOff x="6985538" y="307000"/>
            <a:chExt cx="1545325" cy="1419000"/>
          </a:xfrm>
        </p:grpSpPr>
        <p:sp>
          <p:nvSpPr>
            <p:cNvPr id="326" name="Google Shape;326;p41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0"/>
            <a:ext cx="1737100" cy="17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7186800" y="18055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7938500" y="18055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5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5" name="Google Shape;335;p41"/>
          <p:cNvSpPr txBox="1"/>
          <p:nvPr>
            <p:ph idx="2" type="title"/>
          </p:nvPr>
        </p:nvSpPr>
        <p:spPr>
          <a:xfrm>
            <a:off x="681925" y="2891525"/>
            <a:ext cx="7433700" cy="20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500">
                <a:latin typeface="Albert Sans"/>
                <a:ea typeface="Albert Sans"/>
                <a:cs typeface="Albert Sans"/>
                <a:sym typeface="Albert Sans"/>
              </a:rPr>
              <a:t>Criadores e comunidade já corrigiram erros e falhas de segurança;</a:t>
            </a:r>
            <a:endParaRPr sz="15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500">
                <a:latin typeface="Albert Sans"/>
                <a:ea typeface="Albert Sans"/>
                <a:cs typeface="Albert Sans"/>
                <a:sym typeface="Albert Sans"/>
              </a:rPr>
              <a:t>Simplicidade e transparência;</a:t>
            </a:r>
            <a:endParaRPr sz="15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500">
                <a:latin typeface="Albert Sans"/>
                <a:ea typeface="Albert Sans"/>
                <a:cs typeface="Albert Sans"/>
                <a:sym typeface="Albert Sans"/>
              </a:rPr>
              <a:t>Os usuários devem personalizar e restringir o ambiente do sistema de acordo com suas necessidades específicas de segurança, adicionando outros pacotes;</a:t>
            </a:r>
            <a:endParaRPr sz="1500"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500">
                <a:latin typeface="Albert Sans"/>
                <a:ea typeface="Albert Sans"/>
                <a:cs typeface="Albert Sans"/>
                <a:sym typeface="Albert Sans"/>
              </a:rPr>
              <a:t>Essa diminuição da quantidade de software pré-instalado, reduz a superfície de ataque potencial e minimiza as vulnerabilidades do sistema.</a:t>
            </a:r>
            <a:endParaRPr sz="15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14" type="title"/>
          </p:nvPr>
        </p:nvSpPr>
        <p:spPr>
          <a:xfrm>
            <a:off x="970950" y="1984712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1" name="Google Shape;341;p42"/>
          <p:cNvSpPr txBox="1"/>
          <p:nvPr>
            <p:ph idx="13" type="title"/>
          </p:nvPr>
        </p:nvSpPr>
        <p:spPr>
          <a:xfrm>
            <a:off x="970950" y="2883549"/>
            <a:ext cx="7758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2" name="Google Shape;342;p42"/>
          <p:cNvSpPr txBox="1"/>
          <p:nvPr>
            <p:ph type="title"/>
          </p:nvPr>
        </p:nvSpPr>
        <p:spPr>
          <a:xfrm>
            <a:off x="1744550" y="580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Características gerais</a:t>
            </a:r>
            <a:endParaRPr sz="3000"/>
          </a:p>
        </p:txBody>
      </p:sp>
      <p:sp>
        <p:nvSpPr>
          <p:cNvPr id="343" name="Google Shape;343;p42"/>
          <p:cNvSpPr txBox="1"/>
          <p:nvPr>
            <p:ph idx="3" type="title"/>
          </p:nvPr>
        </p:nvSpPr>
        <p:spPr>
          <a:xfrm>
            <a:off x="1899250" y="2167262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Simplicidade e robustez</a:t>
            </a:r>
            <a:endParaRPr/>
          </a:p>
        </p:txBody>
      </p:sp>
      <p:sp>
        <p:nvSpPr>
          <p:cNvPr id="344" name="Google Shape;344;p42"/>
          <p:cNvSpPr txBox="1"/>
          <p:nvPr>
            <p:ph idx="4" type="subTitle"/>
          </p:nvPr>
        </p:nvSpPr>
        <p:spPr>
          <a:xfrm>
            <a:off x="5520088" y="2093224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Extremamente fiel ao Unix, o Slackware não possui mais que o necessário</a:t>
            </a:r>
            <a:endParaRPr sz="1300"/>
          </a:p>
        </p:txBody>
      </p:sp>
      <p:sp>
        <p:nvSpPr>
          <p:cNvPr id="345" name="Google Shape;345;p42"/>
          <p:cNvSpPr txBox="1"/>
          <p:nvPr>
            <p:ph idx="5" type="title"/>
          </p:nvPr>
        </p:nvSpPr>
        <p:spPr>
          <a:xfrm>
            <a:off x="1899250" y="3066099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Customização</a:t>
            </a:r>
            <a:endParaRPr/>
          </a:p>
        </p:txBody>
      </p:sp>
      <p:sp>
        <p:nvSpPr>
          <p:cNvPr id="346" name="Google Shape;346;p42"/>
          <p:cNvSpPr txBox="1"/>
          <p:nvPr>
            <p:ph idx="7" type="subTitle"/>
          </p:nvPr>
        </p:nvSpPr>
        <p:spPr>
          <a:xfrm>
            <a:off x="5520088" y="3034924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Uma das vantagens desse distrito é que existe pacote para tudo.</a:t>
            </a:r>
            <a:endParaRPr sz="1300"/>
          </a:p>
        </p:txBody>
      </p:sp>
      <p:cxnSp>
        <p:nvCxnSpPr>
          <p:cNvPr id="347" name="Google Shape;347;p42"/>
          <p:cNvCxnSpPr/>
          <p:nvPr/>
        </p:nvCxnSpPr>
        <p:spPr>
          <a:xfrm>
            <a:off x="921425" y="1915238"/>
            <a:ext cx="6753600" cy="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2"/>
          <p:cNvCxnSpPr/>
          <p:nvPr/>
        </p:nvCxnSpPr>
        <p:spPr>
          <a:xfrm flipH="1" rot="10800000">
            <a:off x="921425" y="2798278"/>
            <a:ext cx="68157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9" name="Google Shape;349;p42"/>
          <p:cNvGrpSpPr/>
          <p:nvPr/>
        </p:nvGrpSpPr>
        <p:grpSpPr>
          <a:xfrm>
            <a:off x="518561" y="4418531"/>
            <a:ext cx="402866" cy="369933"/>
            <a:chOff x="6985538" y="307000"/>
            <a:chExt cx="1545325" cy="1419000"/>
          </a:xfrm>
        </p:grpSpPr>
        <p:sp>
          <p:nvSpPr>
            <p:cNvPr id="350" name="Google Shape;350;p42"/>
            <p:cNvSpPr/>
            <p:nvPr/>
          </p:nvSpPr>
          <p:spPr>
            <a:xfrm>
              <a:off x="7441700" y="10165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2"/>
            <p:cNvSpPr/>
            <p:nvPr/>
          </p:nvSpPr>
          <p:spPr>
            <a:xfrm rot="10800000">
              <a:off x="7441750" y="307000"/>
              <a:ext cx="633000" cy="709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2"/>
            <p:cNvSpPr/>
            <p:nvPr/>
          </p:nvSpPr>
          <p:spPr>
            <a:xfrm rot="3599744">
              <a:off x="7134528" y="8390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 rot="-7200256">
              <a:off x="7748953" y="4845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2"/>
            <p:cNvSpPr/>
            <p:nvPr/>
          </p:nvSpPr>
          <p:spPr>
            <a:xfrm rot="7200256">
              <a:off x="7134541" y="484438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2"/>
            <p:cNvSpPr/>
            <p:nvPr/>
          </p:nvSpPr>
          <p:spPr>
            <a:xfrm rot="-3599744">
              <a:off x="7748916" y="839176"/>
              <a:ext cx="632919" cy="70938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50"/>
            <a:ext cx="1737100" cy="17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169725" y="440405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921425" y="4404050"/>
            <a:ext cx="59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6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59" name="Google Shape;359;p42"/>
          <p:cNvCxnSpPr/>
          <p:nvPr/>
        </p:nvCxnSpPr>
        <p:spPr>
          <a:xfrm>
            <a:off x="952475" y="3782388"/>
            <a:ext cx="6753600" cy="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